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75" r:id="rId6"/>
    <p:sldId id="263" r:id="rId7"/>
    <p:sldId id="262" r:id="rId8"/>
    <p:sldId id="261" r:id="rId9"/>
    <p:sldId id="276" r:id="rId10"/>
    <p:sldId id="264" r:id="rId11"/>
    <p:sldId id="265" r:id="rId12"/>
    <p:sldId id="277" r:id="rId13"/>
    <p:sldId id="267" r:id="rId14"/>
    <p:sldId id="266" r:id="rId15"/>
    <p:sldId id="281" r:id="rId16"/>
    <p:sldId id="287" r:id="rId17"/>
    <p:sldId id="268" r:id="rId18"/>
    <p:sldId id="284" r:id="rId19"/>
    <p:sldId id="283" r:id="rId20"/>
    <p:sldId id="278" r:id="rId21"/>
    <p:sldId id="285" r:id="rId22"/>
    <p:sldId id="282" r:id="rId23"/>
    <p:sldId id="269" r:id="rId24"/>
    <p:sldId id="270" r:id="rId25"/>
    <p:sldId id="272" r:id="rId26"/>
    <p:sldId id="279" r:id="rId27"/>
    <p:sldId id="274" r:id="rId28"/>
    <p:sldId id="273" r:id="rId29"/>
    <p:sldId id="28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47"/>
    <p:restoredTop sz="86367"/>
  </p:normalViewPr>
  <p:slideViewPr>
    <p:cSldViewPr snapToGrid="0" snapToObjects="1">
      <p:cViewPr varScale="1">
        <p:scale>
          <a:sx n="191" d="100"/>
          <a:sy n="191" d="100"/>
        </p:scale>
        <p:origin x="22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22AB4-AB46-5D40-9EE0-5965C6C16C37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D2405-2EA7-2D49-8782-4082EF40B4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207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2738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38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6580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40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820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0967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57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49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663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6800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562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5358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9958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D2405-2EA7-2D49-8782-4082EF40B4C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857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DBB3E-4A7A-AF45-8E7B-63ACE9346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361EEF-B329-0449-A4B1-0142F76C1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7DC3C-E7B1-8C48-8912-CB15E6A25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427B6-F2D3-EB4A-A50C-FC709FCD8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881CB-605D-3644-81FF-AE315478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78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B31C2-FA61-5443-89AA-AB258968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8EF481-0D32-A449-917A-569AC7335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64A27-EF28-8949-BE44-00359ADA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88D16-35BB-994D-82D4-5432F0D2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DAC5D-4F54-9B43-8616-551DB2AB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814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55EE88-5442-0C4B-B0D1-072AED06E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3D81B6-5AFD-6E47-AB49-8DC1BF6C0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8086B-DE8D-E348-9D10-1FDE04A9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C242B-4ECF-094D-9816-0D336B1F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32158F-5DBA-C943-A7D3-7BBD1E2E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990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A244F-57E3-704B-8375-7547131B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431E4-1A96-A341-B088-F50479C5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FB2FE-91AD-A542-83D9-282B1D1E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75B337-B95F-044F-84D8-A61C4632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26C0D-5B67-6F47-AE3F-F80748B3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31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E59E7-81AB-8B46-A065-54A93192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4E0D5-6E47-AD4A-B284-AE9138A3E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9EE38-CD5D-524C-804A-555E02F2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47C40-FD3E-6E47-BB4E-B04AC302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B8E9-B6D4-214E-9552-AA31F633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1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4AA55-461D-EB48-8844-70414EAB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2A34-6951-184F-8BE2-5594EBF8E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9BDBF-6184-2A4B-A5A8-CD3AB569A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8C220-BED1-D64F-8391-E22A00F9B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3D6431-BE4B-524D-8102-BEB989DF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A8B709-C38B-6F4E-BE4B-74BAA395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005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0522D-9237-004E-AA90-5C287A0B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86FAEA-09F6-AF49-AC35-3FF5ED1BE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16A5D5-72F5-A64D-857F-373819AEB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D248F-D963-AE4A-93C6-A263AF949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CDBA12-8822-CE49-A89B-3AE5FFEC5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F94B8F-DB75-8946-8E02-C971EA0A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810F44-E92D-0745-A20D-3B9D86DF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51ED76-B3D2-C042-B0D1-4B4BB4C9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239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56303-A587-8848-BC7A-EE9B1114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598029-ECB3-A54A-8940-B57655CB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303F62-796B-584B-AF24-D7881A26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BFA0AF-D53B-BF4A-B3DE-E37C69D3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905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C03274-6CAB-214C-87C4-020EDCFE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1D6A1E-1222-E544-8131-B988A9E2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0B15C-BE09-FD4C-B1C3-67D90F4C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763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A3365-D620-5143-B7DD-A467489C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748C8-5741-C447-A90B-22994287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BA15D-F4DE-5C4B-9007-DF6698262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59BD12-ADDF-ED43-833E-24B10210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0DA44-D529-5849-9724-3DF7DFD9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505CD5-85ED-B64C-B501-4842E550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698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A2D16-96B2-A14A-A679-CB324062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1155E9-D7AB-6E45-85B5-5A1AF5C27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376E83-637E-DB42-B7D9-733D9DB8E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B7288-3C6B-E14A-BA40-59A59A77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9967C-5EEA-2C45-928A-B6A4CC7E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46378D-70CD-DF41-9120-8C8C22D8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68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A91739-1C5A-9145-87FD-999CC917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FA8DC8-E4EF-C542-A778-1D678E57A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B8896-746D-3343-B312-637CFCA6E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EBCBA-D4EE-124D-B823-6CC7FFF3F40D}" type="datetimeFigureOut">
              <a:rPr kumimoji="1" lang="ko-KR" altLang="en-US" smtClean="0"/>
              <a:t>2022. 1. 2.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0D7F7-D534-3145-8EA5-A7B29DCD1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D51CC-0F72-EA4A-8748-D0F825BE5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02BC9-E3B8-E648-8F83-9BCD1E360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233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BD9EA8-86F0-7A4D-81E9-2CB871AFCF66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3800" i="1">
                <a:latin typeface="+mj-lt"/>
                <a:ea typeface="+mj-ea"/>
                <a:cs typeface="+mj-cs"/>
              </a:rPr>
              <a:t>”</a:t>
            </a:r>
            <a:r>
              <a:rPr kumimoji="1" lang="ko-KR" altLang="en-US" sz="3800" i="1">
                <a:latin typeface="+mj-lt"/>
                <a:ea typeface="+mj-ea"/>
                <a:cs typeface="+mj-cs"/>
              </a:rPr>
              <a:t>베이지안</a:t>
            </a:r>
            <a:r>
              <a:rPr kumimoji="1" lang="en-US" altLang="ko-KR" sz="3800" i="1"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3800" i="1">
                <a:latin typeface="+mj-lt"/>
                <a:ea typeface="+mj-ea"/>
                <a:cs typeface="+mj-cs"/>
              </a:rPr>
              <a:t>그게 뭔데</a:t>
            </a:r>
            <a:r>
              <a:rPr kumimoji="1" lang="en-US" altLang="ko-KR" sz="3800" i="1">
                <a:latin typeface="+mj-lt"/>
                <a:ea typeface="+mj-ea"/>
                <a:cs typeface="+mj-cs"/>
              </a:rPr>
              <a:t>…”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3800" i="1">
                <a:latin typeface="+mj-lt"/>
                <a:ea typeface="+mj-ea"/>
                <a:cs typeface="+mj-cs"/>
              </a:rPr>
              <a:t>		”</a:t>
            </a:r>
            <a:r>
              <a:rPr kumimoji="1" lang="ko-KR" altLang="en-US" sz="3800" i="1">
                <a:latin typeface="+mj-lt"/>
                <a:ea typeface="+mj-ea"/>
                <a:cs typeface="+mj-cs"/>
              </a:rPr>
              <a:t>그거 어떻게 하는건데</a:t>
            </a:r>
            <a:r>
              <a:rPr kumimoji="1" lang="en-US" altLang="ko-KR" sz="3800" i="1">
                <a:latin typeface="+mj-lt"/>
                <a:ea typeface="+mj-ea"/>
                <a:cs typeface="+mj-cs"/>
              </a:rPr>
              <a:t>…”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토머스 베이즈 - 위키백과, 우리 모두의 백과사전">
            <a:extLst>
              <a:ext uri="{FF2B5EF4-FFF2-40B4-BE49-F238E27FC236}">
                <a16:creationId xmlns:a16="http://schemas.microsoft.com/office/drawing/2014/main" id="{17D5F520-1458-0143-8585-C12657CB4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6" r="-1" b="337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op, tear icon - Download on Iconfinder on Iconfinder">
            <a:extLst>
              <a:ext uri="{FF2B5EF4-FFF2-40B4-BE49-F238E27FC236}">
                <a16:creationId xmlns:a16="http://schemas.microsoft.com/office/drawing/2014/main" id="{EEF85BCA-BAD2-674B-A31F-20841E45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206" y="1490293"/>
            <a:ext cx="587332" cy="5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37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ko-KR" altLang="en-US" sz="2800" b="1" dirty="0"/>
              <a:t>현대 </a:t>
            </a:r>
            <a:r>
              <a:rPr kumimoji="1" lang="en-US" altLang="ko-KR" sz="2800" b="1" dirty="0"/>
              <a:t>deep learning </a:t>
            </a:r>
            <a:r>
              <a:rPr kumimoji="1" lang="ko-KR" altLang="en-US" sz="2800" b="1" dirty="0"/>
              <a:t>모델의 문제점</a:t>
            </a:r>
            <a:endParaRPr kumimoji="1" lang="en-US" altLang="ko-KR" sz="28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8425E9A-AF84-BC46-832A-BD362320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9" y="1284495"/>
            <a:ext cx="6132767" cy="173697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AF88096-FBA9-DC4A-911D-A8335A7D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8" y="2957140"/>
            <a:ext cx="6968179" cy="3707667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E5E9AA0B-1441-0A4A-A761-E8347B7C0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5A7F4A-2678-CB49-9335-9F377670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276" y="2243587"/>
            <a:ext cx="3561308" cy="402701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6D78AF-7693-5744-9CDD-DC782D13690F}"/>
              </a:ext>
            </a:extLst>
          </p:cNvPr>
          <p:cNvSpPr/>
          <p:nvPr/>
        </p:nvSpPr>
        <p:spPr>
          <a:xfrm>
            <a:off x="512517" y="1284495"/>
            <a:ext cx="1524101" cy="395863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53ECE4-AB09-3640-BE51-7193897ED683}"/>
              </a:ext>
            </a:extLst>
          </p:cNvPr>
          <p:cNvSpPr/>
          <p:nvPr/>
        </p:nvSpPr>
        <p:spPr>
          <a:xfrm>
            <a:off x="2036618" y="1973095"/>
            <a:ext cx="2000992" cy="262582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AFA9C-FB54-AA4C-9224-67AD1DD2108B}"/>
              </a:ext>
            </a:extLst>
          </p:cNvPr>
          <p:cNvSpPr/>
          <p:nvPr/>
        </p:nvSpPr>
        <p:spPr>
          <a:xfrm>
            <a:off x="4896593" y="2312633"/>
            <a:ext cx="928254" cy="270493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0EB75E-1F39-C048-AAC3-12A7FE012CD6}"/>
              </a:ext>
            </a:extLst>
          </p:cNvPr>
          <p:cNvSpPr/>
          <p:nvPr/>
        </p:nvSpPr>
        <p:spPr>
          <a:xfrm>
            <a:off x="1541741" y="2350911"/>
            <a:ext cx="1266773" cy="223187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B4D95D-1586-3E42-8A0E-B6F06A7B67E1}"/>
              </a:ext>
            </a:extLst>
          </p:cNvPr>
          <p:cNvSpPr/>
          <p:nvPr/>
        </p:nvSpPr>
        <p:spPr>
          <a:xfrm>
            <a:off x="512517" y="3037250"/>
            <a:ext cx="1850570" cy="26355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7782CF-F41C-F145-AA43-2E4C74B9CC4F}"/>
              </a:ext>
            </a:extLst>
          </p:cNvPr>
          <p:cNvSpPr/>
          <p:nvPr/>
        </p:nvSpPr>
        <p:spPr>
          <a:xfrm>
            <a:off x="957943" y="4451960"/>
            <a:ext cx="3703121" cy="24215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06C1EA-7438-E14E-8559-8DA526503253}"/>
              </a:ext>
            </a:extLst>
          </p:cNvPr>
          <p:cNvSpPr/>
          <p:nvPr/>
        </p:nvSpPr>
        <p:spPr>
          <a:xfrm>
            <a:off x="2452980" y="5130139"/>
            <a:ext cx="1584630" cy="170199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390651-C839-2741-9D0F-32A2425C0194}"/>
              </a:ext>
            </a:extLst>
          </p:cNvPr>
          <p:cNvSpPr/>
          <p:nvPr/>
        </p:nvSpPr>
        <p:spPr>
          <a:xfrm>
            <a:off x="1982653" y="5316233"/>
            <a:ext cx="1168267" cy="24215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7A22DC-E418-2447-B65B-1AACA793BD7F}"/>
              </a:ext>
            </a:extLst>
          </p:cNvPr>
          <p:cNvSpPr/>
          <p:nvPr/>
        </p:nvSpPr>
        <p:spPr>
          <a:xfrm>
            <a:off x="1800566" y="5943708"/>
            <a:ext cx="3096027" cy="23679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A7E828-E68F-8E42-A3E6-5F9D4866B24F}"/>
              </a:ext>
            </a:extLst>
          </p:cNvPr>
          <p:cNvSpPr/>
          <p:nvPr/>
        </p:nvSpPr>
        <p:spPr>
          <a:xfrm>
            <a:off x="1774471" y="5586323"/>
            <a:ext cx="1584630" cy="24215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9D281-3EF7-BA45-8889-EB2D5F11161E}"/>
              </a:ext>
            </a:extLst>
          </p:cNvPr>
          <p:cNvSpPr/>
          <p:nvPr/>
        </p:nvSpPr>
        <p:spPr>
          <a:xfrm>
            <a:off x="9945570" y="4020297"/>
            <a:ext cx="1430991" cy="148985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1B3C5F-A4CA-0648-BE1E-20E84EEDA998}"/>
              </a:ext>
            </a:extLst>
          </p:cNvPr>
          <p:cNvSpPr/>
          <p:nvPr/>
        </p:nvSpPr>
        <p:spPr>
          <a:xfrm>
            <a:off x="10155382" y="2243587"/>
            <a:ext cx="989610" cy="15388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48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ko-KR" altLang="en-US" sz="2800" b="1" dirty="0"/>
              <a:t>현대 </a:t>
            </a:r>
            <a:r>
              <a:rPr kumimoji="1" lang="en-US" altLang="ko-KR" sz="2800" b="1" dirty="0"/>
              <a:t>deep learning </a:t>
            </a:r>
            <a:r>
              <a:rPr kumimoji="1" lang="ko-KR" altLang="en-US" sz="2800" b="1" dirty="0"/>
              <a:t>모델의 문제점</a:t>
            </a:r>
            <a:endParaRPr kumimoji="1" lang="en-US" altLang="ko-KR" sz="2800" b="1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E5E9AA0B-1441-0A4A-A761-E8347B7C0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86A8DA-55FF-BA44-BF9D-FB821606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7" y="1901468"/>
            <a:ext cx="5912384" cy="4016732"/>
          </a:xfrm>
          <a:prstGeom prst="rect">
            <a:avLst/>
          </a:prstGeom>
        </p:spPr>
      </p:pic>
      <p:pic>
        <p:nvPicPr>
          <p:cNvPr id="5124" name="Picture 4" descr="Black box - Wikipedia">
            <a:extLst>
              <a:ext uri="{FF2B5EF4-FFF2-40B4-BE49-F238E27FC236}">
                <a16:creationId xmlns:a16="http://schemas.microsoft.com/office/drawing/2014/main" id="{201F975F-52D7-5646-9D4C-27F0A9FDE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53" y="2014270"/>
            <a:ext cx="63500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FB8611-626E-1245-937E-7BB614E02019}"/>
              </a:ext>
            </a:extLst>
          </p:cNvPr>
          <p:cNvSpPr/>
          <p:nvPr/>
        </p:nvSpPr>
        <p:spPr>
          <a:xfrm>
            <a:off x="837211" y="2014270"/>
            <a:ext cx="1383475" cy="262582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D69FF0-7091-FE4E-A02F-A74778457F2F}"/>
              </a:ext>
            </a:extLst>
          </p:cNvPr>
          <p:cNvSpPr/>
          <p:nvPr/>
        </p:nvSpPr>
        <p:spPr>
          <a:xfrm>
            <a:off x="3674499" y="2724810"/>
            <a:ext cx="1383475" cy="262582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4298FA-3C62-2B49-BE6D-88AD324C2421}"/>
              </a:ext>
            </a:extLst>
          </p:cNvPr>
          <p:cNvSpPr/>
          <p:nvPr/>
        </p:nvSpPr>
        <p:spPr>
          <a:xfrm>
            <a:off x="837210" y="4165684"/>
            <a:ext cx="2333502" cy="262582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7D78C3-6F03-BF4A-86E5-53B4EF7198F3}"/>
              </a:ext>
            </a:extLst>
          </p:cNvPr>
          <p:cNvSpPr/>
          <p:nvPr/>
        </p:nvSpPr>
        <p:spPr>
          <a:xfrm flipV="1">
            <a:off x="1113311" y="5075393"/>
            <a:ext cx="2214749" cy="262582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647BCD-3CFE-644C-8B9C-24BEC75BE028}"/>
              </a:ext>
            </a:extLst>
          </p:cNvPr>
          <p:cNvSpPr/>
          <p:nvPr/>
        </p:nvSpPr>
        <p:spPr>
          <a:xfrm flipV="1">
            <a:off x="3064823" y="5486399"/>
            <a:ext cx="2510642" cy="211793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80E7B-F96B-A148-8E24-E97A0DA11448}"/>
              </a:ext>
            </a:extLst>
          </p:cNvPr>
          <p:cNvSpPr txBox="1"/>
          <p:nvPr/>
        </p:nvSpPr>
        <p:spPr>
          <a:xfrm>
            <a:off x="5659853" y="4998935"/>
            <a:ext cx="3550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i="1" dirty="0">
                <a:solidFill>
                  <a:schemeClr val="bg2">
                    <a:lumMod val="50000"/>
                  </a:schemeClr>
                </a:solidFill>
              </a:rPr>
              <a:t>사실 </a:t>
            </a:r>
            <a:r>
              <a:rPr kumimoji="1" lang="en-US" altLang="ko-KR" sz="1050" i="1" dirty="0">
                <a:solidFill>
                  <a:schemeClr val="bg2">
                    <a:lumMod val="50000"/>
                  </a:schemeClr>
                </a:solidFill>
              </a:rPr>
              <a:t>dropout</a:t>
            </a:r>
            <a:r>
              <a:rPr kumimoji="1" lang="ko-KR" altLang="en-US" sz="1050" i="1" dirty="0">
                <a:solidFill>
                  <a:schemeClr val="bg2">
                    <a:lumMod val="50000"/>
                  </a:schemeClr>
                </a:solidFill>
              </a:rPr>
              <a:t>을 비롯한 많은 </a:t>
            </a:r>
            <a:r>
              <a:rPr kumimoji="1" lang="en-US" altLang="ko-KR" sz="1050" i="1" dirty="0">
                <a:solidFill>
                  <a:schemeClr val="bg2">
                    <a:lumMod val="50000"/>
                  </a:schemeClr>
                </a:solidFill>
              </a:rPr>
              <a:t>regularization </a:t>
            </a:r>
            <a:r>
              <a:rPr kumimoji="1" lang="ko-KR" altLang="en-US" sz="1050" i="1" dirty="0">
                <a:solidFill>
                  <a:schemeClr val="bg2">
                    <a:lumMod val="50000"/>
                  </a:schemeClr>
                </a:solidFill>
              </a:rPr>
              <a:t>방법과 </a:t>
            </a:r>
            <a:r>
              <a:rPr kumimoji="1" lang="en-US" altLang="ko-KR" sz="1050" i="1" dirty="0">
                <a:solidFill>
                  <a:schemeClr val="bg2">
                    <a:lumMod val="50000"/>
                  </a:schemeClr>
                </a:solidFill>
              </a:rPr>
              <a:t>ensemble learning</a:t>
            </a:r>
            <a:r>
              <a:rPr kumimoji="1" lang="ko-KR" altLang="en-US" sz="1050" i="1" dirty="0">
                <a:solidFill>
                  <a:schemeClr val="bg2">
                    <a:lumMod val="50000"/>
                  </a:schemeClr>
                </a:solidFill>
              </a:rPr>
              <a:t>은 </a:t>
            </a:r>
            <a:r>
              <a:rPr kumimoji="1" lang="en-US" altLang="ko-KR" sz="1050" i="1" dirty="0" err="1">
                <a:solidFill>
                  <a:schemeClr val="bg2">
                    <a:lumMod val="50000"/>
                  </a:schemeClr>
                </a:solidFill>
              </a:rPr>
              <a:t>bayesian</a:t>
            </a:r>
            <a:r>
              <a:rPr kumimoji="1" lang="ko-KR" altLang="en-US" sz="1050" i="1" dirty="0">
                <a:solidFill>
                  <a:schemeClr val="bg2">
                    <a:lumMod val="50000"/>
                  </a:schemeClr>
                </a:solidFill>
              </a:rPr>
              <a:t> 방법으로 해석될 수 있음</a:t>
            </a: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91FC5EB1-E477-A246-8AF9-F0D63FDA5923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5575465" y="5206684"/>
            <a:ext cx="84388" cy="3856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68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9410BA-0806-1049-B1CD-8147259FD51E}"/>
              </a:ext>
            </a:extLst>
          </p:cNvPr>
          <p:cNvSpPr txBox="1"/>
          <p:nvPr/>
        </p:nvSpPr>
        <p:spPr>
          <a:xfrm>
            <a:off x="2155371" y="3081647"/>
            <a:ext cx="8253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4000" b="1" dirty="0"/>
              <a:t>Bayesian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61943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2800" b="1" dirty="0"/>
              <a:t>Bayesian neural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7D7D78-3D65-2343-8C48-68C3915B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3" y="1976851"/>
            <a:ext cx="5881008" cy="400613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5B41785-5BB7-3348-9C22-6CC546C4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618" y="3429000"/>
            <a:ext cx="5091738" cy="11314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B45A1-7DE3-7B40-951E-2C762AA8FA5B}"/>
              </a:ext>
            </a:extLst>
          </p:cNvPr>
          <p:cNvSpPr/>
          <p:nvPr/>
        </p:nvSpPr>
        <p:spPr>
          <a:xfrm flipV="1">
            <a:off x="685799" y="2030681"/>
            <a:ext cx="2214749" cy="17906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F8C519-6CA2-FE4D-81F9-7D445183A45B}"/>
              </a:ext>
            </a:extLst>
          </p:cNvPr>
          <p:cNvSpPr/>
          <p:nvPr/>
        </p:nvSpPr>
        <p:spPr>
          <a:xfrm flipV="1">
            <a:off x="4111033" y="2030681"/>
            <a:ext cx="1984968" cy="18039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5A6F3A-5E4B-724D-BF59-0E1E9C8E5DAF}"/>
              </a:ext>
            </a:extLst>
          </p:cNvPr>
          <p:cNvSpPr/>
          <p:nvPr/>
        </p:nvSpPr>
        <p:spPr>
          <a:xfrm flipV="1">
            <a:off x="4572382" y="4646930"/>
            <a:ext cx="1044647" cy="18039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71CAE-CF04-3448-AF33-7D55DBCD4DDE}"/>
              </a:ext>
            </a:extLst>
          </p:cNvPr>
          <p:cNvSpPr/>
          <p:nvPr/>
        </p:nvSpPr>
        <p:spPr>
          <a:xfrm flipV="1">
            <a:off x="1203749" y="4827320"/>
            <a:ext cx="1044647" cy="18039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7082B1-EC7B-D344-99CB-660FB5E51D8B}"/>
              </a:ext>
            </a:extLst>
          </p:cNvPr>
          <p:cNvSpPr/>
          <p:nvPr/>
        </p:nvSpPr>
        <p:spPr>
          <a:xfrm flipV="1">
            <a:off x="3561383" y="4646930"/>
            <a:ext cx="302247" cy="18039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14D4B1-0C4B-EE42-A0DB-08D43571EE35}"/>
              </a:ext>
            </a:extLst>
          </p:cNvPr>
          <p:cNvSpPr/>
          <p:nvPr/>
        </p:nvSpPr>
        <p:spPr>
          <a:xfrm flipV="1">
            <a:off x="834017" y="4827320"/>
            <a:ext cx="193199" cy="18039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FFE485-4399-DF48-896E-1A4EC750C27B}"/>
              </a:ext>
            </a:extLst>
          </p:cNvPr>
          <p:cNvSpPr/>
          <p:nvPr/>
        </p:nvSpPr>
        <p:spPr>
          <a:xfrm flipV="1">
            <a:off x="7132607" y="3994749"/>
            <a:ext cx="659082" cy="23552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92296C-AEFC-2841-B100-B16A92943006}"/>
              </a:ext>
            </a:extLst>
          </p:cNvPr>
          <p:cNvSpPr/>
          <p:nvPr/>
        </p:nvSpPr>
        <p:spPr>
          <a:xfrm flipV="1">
            <a:off x="10087582" y="3994749"/>
            <a:ext cx="1676401" cy="23552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092955C-8C81-1C44-9681-4755036A40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2" b="61137"/>
          <a:stretch/>
        </p:blipFill>
        <p:spPr>
          <a:xfrm>
            <a:off x="6598200" y="1976851"/>
            <a:ext cx="5188059" cy="1089950"/>
          </a:xfrm>
          <a:prstGeom prst="rect">
            <a:avLst/>
          </a:prstGeom>
        </p:spPr>
      </p:pic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52B2FFED-9E0F-3248-838F-DDD8DB2DB852}"/>
              </a:ext>
            </a:extLst>
          </p:cNvPr>
          <p:cNvCxnSpPr>
            <a:endCxn id="18" idx="1"/>
          </p:cNvCxnSpPr>
          <p:nvPr/>
        </p:nvCxnSpPr>
        <p:spPr>
          <a:xfrm>
            <a:off x="5094705" y="2209745"/>
            <a:ext cx="1503495" cy="3120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34F54A-DEA3-2549-BBB5-D2715A5D596F}"/>
              </a:ext>
            </a:extLst>
          </p:cNvPr>
          <p:cNvSpPr/>
          <p:nvPr/>
        </p:nvSpPr>
        <p:spPr>
          <a:xfrm flipV="1">
            <a:off x="7638733" y="2752813"/>
            <a:ext cx="742017" cy="154661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CC32B2-B893-AA44-81BE-4388ACC1AA6C}"/>
              </a:ext>
            </a:extLst>
          </p:cNvPr>
          <p:cNvSpPr/>
          <p:nvPr/>
        </p:nvSpPr>
        <p:spPr>
          <a:xfrm flipV="1">
            <a:off x="9341487" y="2798615"/>
            <a:ext cx="742017" cy="154661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67FA0B-6788-D746-BB38-BF1A167E7456}"/>
              </a:ext>
            </a:extLst>
          </p:cNvPr>
          <p:cNvSpPr/>
          <p:nvPr/>
        </p:nvSpPr>
        <p:spPr>
          <a:xfrm flipV="1">
            <a:off x="2191189" y="5224763"/>
            <a:ext cx="1086401" cy="31507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1E1AC7-651A-8A46-A2DC-E1F2FED7D780}"/>
              </a:ext>
            </a:extLst>
          </p:cNvPr>
          <p:cNvSpPr/>
          <p:nvPr/>
        </p:nvSpPr>
        <p:spPr>
          <a:xfrm flipV="1">
            <a:off x="8255086" y="3491344"/>
            <a:ext cx="597969" cy="192091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62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E63215-ADBA-0045-B6C0-809E4680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874" y="2115141"/>
            <a:ext cx="5153726" cy="3321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" altLang="ko-KR" sz="2800" b="1" dirty="0"/>
              <a:t>Prediction for BNN</a:t>
            </a:r>
            <a:endParaRPr kumimoji="1" lang="en-US" altLang="ko-KR" sz="2800" b="1" dirty="0"/>
          </a:p>
        </p:txBody>
      </p:sp>
      <p:pic>
        <p:nvPicPr>
          <p:cNvPr id="14" name="그림 1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82E540BB-4FAD-5342-BB3D-9FCED38FB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" y="2155804"/>
            <a:ext cx="5399467" cy="27269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190BB1-A3AF-584A-818D-52ABD66E7A08}"/>
              </a:ext>
            </a:extLst>
          </p:cNvPr>
          <p:cNvSpPr/>
          <p:nvPr/>
        </p:nvSpPr>
        <p:spPr>
          <a:xfrm flipV="1">
            <a:off x="886185" y="2262248"/>
            <a:ext cx="2124209" cy="216417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63FBC7-96B0-4547-A4CE-AD62CA7AC293}"/>
              </a:ext>
            </a:extLst>
          </p:cNvPr>
          <p:cNvSpPr/>
          <p:nvPr/>
        </p:nvSpPr>
        <p:spPr>
          <a:xfrm flipV="1">
            <a:off x="7871311" y="2169441"/>
            <a:ext cx="1054493" cy="21641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A10AFA-4BCC-B847-B6B8-2D988E0901D2}"/>
              </a:ext>
            </a:extLst>
          </p:cNvPr>
          <p:cNvSpPr/>
          <p:nvPr/>
        </p:nvSpPr>
        <p:spPr>
          <a:xfrm flipV="1">
            <a:off x="8455422" y="2635877"/>
            <a:ext cx="1518112" cy="528237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2A802C-6A15-A64F-A3A0-3076FAC0A336}"/>
              </a:ext>
            </a:extLst>
          </p:cNvPr>
          <p:cNvSpPr/>
          <p:nvPr/>
        </p:nvSpPr>
        <p:spPr>
          <a:xfrm flipV="1">
            <a:off x="6816818" y="3948545"/>
            <a:ext cx="724013" cy="222571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6B74E8-001F-F143-8A3D-0D2A5EDF3A9D}"/>
              </a:ext>
            </a:extLst>
          </p:cNvPr>
          <p:cNvSpPr/>
          <p:nvPr/>
        </p:nvSpPr>
        <p:spPr>
          <a:xfrm flipV="1">
            <a:off x="7498530" y="4355151"/>
            <a:ext cx="3414199" cy="521873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C5AA50-E057-5D43-B619-B8440B38E204}"/>
              </a:ext>
            </a:extLst>
          </p:cNvPr>
          <p:cNvSpPr/>
          <p:nvPr/>
        </p:nvSpPr>
        <p:spPr>
          <a:xfrm flipV="1">
            <a:off x="6888070" y="5133407"/>
            <a:ext cx="3134704" cy="21266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383C14-2A2F-0240-920E-3C609C43F19E}"/>
              </a:ext>
            </a:extLst>
          </p:cNvPr>
          <p:cNvSpPr/>
          <p:nvPr/>
        </p:nvSpPr>
        <p:spPr>
          <a:xfrm flipV="1">
            <a:off x="1759426" y="3776079"/>
            <a:ext cx="1037594" cy="268741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73870E-384D-1440-8F6D-582E20E1EB02}"/>
              </a:ext>
            </a:extLst>
          </p:cNvPr>
          <p:cNvSpPr/>
          <p:nvPr/>
        </p:nvSpPr>
        <p:spPr>
          <a:xfrm flipV="1">
            <a:off x="1240629" y="4034300"/>
            <a:ext cx="1037594" cy="268741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ED8521-F871-B94D-A693-99C86EF814C6}"/>
              </a:ext>
            </a:extLst>
          </p:cNvPr>
          <p:cNvSpPr/>
          <p:nvPr/>
        </p:nvSpPr>
        <p:spPr>
          <a:xfrm flipV="1">
            <a:off x="4344100" y="2262247"/>
            <a:ext cx="1015485" cy="205749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CAA89A-F2DE-BF4D-A6C7-39FD2CC37FCC}"/>
              </a:ext>
            </a:extLst>
          </p:cNvPr>
          <p:cNvSpPr/>
          <p:nvPr/>
        </p:nvSpPr>
        <p:spPr>
          <a:xfrm flipV="1">
            <a:off x="717032" y="600168"/>
            <a:ext cx="1692445" cy="258221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1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53BAB75D-3A35-E54F-9224-A01908B3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7" y="1541460"/>
            <a:ext cx="6585134" cy="1398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2800" b="1" dirty="0"/>
              <a:t>Bayesian neural network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41C3D88-867D-9347-BA7D-6C4F8C33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85" y="3383669"/>
            <a:ext cx="8947024" cy="228602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62CB80-8110-A44C-8D6E-D7ADCDFE3515}"/>
              </a:ext>
            </a:extLst>
          </p:cNvPr>
          <p:cNvSpPr/>
          <p:nvPr/>
        </p:nvSpPr>
        <p:spPr>
          <a:xfrm flipV="1">
            <a:off x="2759414" y="1968079"/>
            <a:ext cx="1824697" cy="205749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71DAF6-EA5C-BE4F-BAC9-3BC91E971FF1}"/>
              </a:ext>
            </a:extLst>
          </p:cNvPr>
          <p:cNvSpPr/>
          <p:nvPr/>
        </p:nvSpPr>
        <p:spPr>
          <a:xfrm flipV="1">
            <a:off x="2809504" y="2351365"/>
            <a:ext cx="3373293" cy="20575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C6C13C-FEA6-D749-A328-AC66DAAC1804}"/>
              </a:ext>
            </a:extLst>
          </p:cNvPr>
          <p:cNvSpPr/>
          <p:nvPr/>
        </p:nvSpPr>
        <p:spPr>
          <a:xfrm flipV="1">
            <a:off x="4892374" y="2654968"/>
            <a:ext cx="1468379" cy="20575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0D5AB6F-BBAA-594C-89B6-9D8208D70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661" y="2397566"/>
            <a:ext cx="1710284" cy="6261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2B3311-8E3E-B04C-9FD6-64D805A26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104" y="1930597"/>
            <a:ext cx="951836" cy="233552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C9C25EE7-577C-5544-8BBE-FF60B313CDFC}"/>
              </a:ext>
            </a:extLst>
          </p:cNvPr>
          <p:cNvCxnSpPr>
            <a:cxnSpLocks/>
            <a:stCxn id="24" idx="0"/>
            <a:endCxn id="10" idx="2"/>
          </p:cNvCxnSpPr>
          <p:nvPr/>
        </p:nvCxnSpPr>
        <p:spPr>
          <a:xfrm rot="5400000" flipH="1" flipV="1">
            <a:off x="4710052" y="1125859"/>
            <a:ext cx="9679" cy="2086259"/>
          </a:xfrm>
          <a:prstGeom prst="bentConnector3">
            <a:avLst>
              <a:gd name="adj1" fmla="val -1120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B9E3F7C0-EC29-2F42-8E26-2E6907842A69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6360753" y="2710662"/>
            <a:ext cx="952908" cy="471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3E7AF3-4281-5A47-B5F9-E2A07A8246A4}"/>
              </a:ext>
            </a:extLst>
          </p:cNvPr>
          <p:cNvSpPr/>
          <p:nvPr/>
        </p:nvSpPr>
        <p:spPr>
          <a:xfrm flipV="1">
            <a:off x="1388857" y="2306575"/>
            <a:ext cx="760317" cy="250539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DA41CD-D925-2E42-B7DD-0E15FE8B0F4F}"/>
              </a:ext>
            </a:extLst>
          </p:cNvPr>
          <p:cNvSpPr/>
          <p:nvPr/>
        </p:nvSpPr>
        <p:spPr>
          <a:xfrm flipV="1">
            <a:off x="996247" y="1593223"/>
            <a:ext cx="1099532" cy="205749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C857A1-BC9D-D143-81F2-AF033FEB3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6450" y="2415037"/>
            <a:ext cx="2624566" cy="4456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8FBC5-5877-CE4A-835B-E0E59FD4B446}"/>
              </a:ext>
            </a:extLst>
          </p:cNvPr>
          <p:cNvSpPr/>
          <p:nvPr/>
        </p:nvSpPr>
        <p:spPr>
          <a:xfrm>
            <a:off x="1043685" y="2262002"/>
            <a:ext cx="5364506" cy="34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포인트가 5개인 별[5] 28">
            <a:extLst>
              <a:ext uri="{FF2B5EF4-FFF2-40B4-BE49-F238E27FC236}">
                <a16:creationId xmlns:a16="http://schemas.microsoft.com/office/drawing/2014/main" id="{044F709D-B524-F34E-A367-B459071EE55B}"/>
              </a:ext>
            </a:extLst>
          </p:cNvPr>
          <p:cNvSpPr/>
          <p:nvPr/>
        </p:nvSpPr>
        <p:spPr>
          <a:xfrm>
            <a:off x="6286695" y="2098690"/>
            <a:ext cx="267720" cy="238451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129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2800" b="1" dirty="0"/>
              <a:t>Bayesian neural network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9012296-2ACC-1E4D-B3A1-74DA9279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7" y="2082430"/>
            <a:ext cx="11319519" cy="32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800" b="1" dirty="0" err="1"/>
              <a:t>베이지안</a:t>
            </a:r>
            <a:r>
              <a:rPr lang="ko-KR" altLang="en-US" sz="2800" b="1" dirty="0"/>
              <a:t> </a:t>
            </a:r>
            <a:r>
              <a:rPr lang="en" altLang="ko-KR" sz="2800" b="1" dirty="0"/>
              <a:t>NN</a:t>
            </a:r>
            <a:r>
              <a:rPr lang="ko-KR" altLang="en-US" sz="2800" b="1" dirty="0"/>
              <a:t>의 장점</a:t>
            </a:r>
            <a:endParaRPr kumimoji="1" lang="en-US" altLang="ko-KR" sz="28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48BA4D0-65D3-3541-A55D-879C79E09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24" b="69189"/>
          <a:stretch/>
        </p:blipFill>
        <p:spPr>
          <a:xfrm>
            <a:off x="631371" y="1514104"/>
            <a:ext cx="7805947" cy="35708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CCF4842-D590-8241-A9AF-078225F33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72" b="-1"/>
          <a:stretch/>
        </p:blipFill>
        <p:spPr>
          <a:xfrm>
            <a:off x="631370" y="2929363"/>
            <a:ext cx="7805947" cy="255986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FE30109-74D6-4A41-8146-5481CED24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45" t="65399" r="20022" b="19858"/>
          <a:stretch/>
        </p:blipFill>
        <p:spPr>
          <a:xfrm>
            <a:off x="1295905" y="1972577"/>
            <a:ext cx="3558223" cy="578211"/>
          </a:xfrm>
          <a:prstGeom prst="rect">
            <a:avLst/>
          </a:prstGeom>
        </p:spPr>
      </p:pic>
      <p:pic>
        <p:nvPicPr>
          <p:cNvPr id="8194" name="Picture 2" descr="Uncertainty - AAA (All About AI)">
            <a:extLst>
              <a:ext uri="{FF2B5EF4-FFF2-40B4-BE49-F238E27FC236}">
                <a16:creationId xmlns:a16="http://schemas.microsoft.com/office/drawing/2014/main" id="{3DD42AF9-D760-764B-A158-E0D398FBB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37" y="3351129"/>
            <a:ext cx="4695299" cy="28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36E248-41B7-8649-BEF9-FD833D8F419E}"/>
              </a:ext>
            </a:extLst>
          </p:cNvPr>
          <p:cNvSpPr/>
          <p:nvPr/>
        </p:nvSpPr>
        <p:spPr>
          <a:xfrm flipV="1">
            <a:off x="1704851" y="1594001"/>
            <a:ext cx="1358723" cy="205749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0A92-0C67-0845-A6DF-9834B18F884E}"/>
              </a:ext>
            </a:extLst>
          </p:cNvPr>
          <p:cNvSpPr/>
          <p:nvPr/>
        </p:nvSpPr>
        <p:spPr>
          <a:xfrm flipV="1">
            <a:off x="2816619" y="2929362"/>
            <a:ext cx="1208076" cy="26102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A95926-A06C-834C-A125-CB8B7779FA67}"/>
              </a:ext>
            </a:extLst>
          </p:cNvPr>
          <p:cNvSpPr/>
          <p:nvPr/>
        </p:nvSpPr>
        <p:spPr>
          <a:xfrm flipV="1">
            <a:off x="1704851" y="3862673"/>
            <a:ext cx="2973940" cy="26102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19514D-6316-314B-B23B-C1101F47BB8C}"/>
              </a:ext>
            </a:extLst>
          </p:cNvPr>
          <p:cNvSpPr/>
          <p:nvPr/>
        </p:nvSpPr>
        <p:spPr>
          <a:xfrm flipV="1">
            <a:off x="1588046" y="4866966"/>
            <a:ext cx="1475528" cy="26102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135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41F2725C-B0C7-CB46-9CB6-88C158E2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07" y="457200"/>
            <a:ext cx="1024758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56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텍스트, 사람, 남자이(가) 표시된 사진&#10;&#10;자동 생성된 설명">
            <a:extLst>
              <a:ext uri="{FF2B5EF4-FFF2-40B4-BE49-F238E27FC236}">
                <a16:creationId xmlns:a16="http://schemas.microsoft.com/office/drawing/2014/main" id="{593D34FA-F28E-BC46-8AB7-73D40D564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693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213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BD9EA8-86F0-7A4D-81E9-2CB871AFCF66}"/>
              </a:ext>
            </a:extLst>
          </p:cNvPr>
          <p:cNvSpPr txBox="1"/>
          <p:nvPr/>
        </p:nvSpPr>
        <p:spPr>
          <a:xfrm>
            <a:off x="1368915" y="2644170"/>
            <a:ext cx="945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i="1" dirty="0"/>
              <a:t>“</a:t>
            </a:r>
            <a:r>
              <a:rPr kumimoji="1" lang="ko-KR" altLang="en-US" sz="4800" i="1" dirty="0"/>
              <a:t>그래서 준비했습니다</a:t>
            </a:r>
            <a:r>
              <a:rPr kumimoji="1" lang="en-US" altLang="ko-KR" sz="4800" i="1" dirty="0"/>
              <a:t>!”</a:t>
            </a:r>
            <a:endParaRPr kumimoji="1" lang="ko-KR" altLang="en-US" sz="4800" i="1" dirty="0"/>
          </a:p>
        </p:txBody>
      </p:sp>
      <p:pic>
        <p:nvPicPr>
          <p:cNvPr id="3074" name="Picture 2" descr="Fanfare - Free music icons">
            <a:extLst>
              <a:ext uri="{FF2B5EF4-FFF2-40B4-BE49-F238E27FC236}">
                <a16:creationId xmlns:a16="http://schemas.microsoft.com/office/drawing/2014/main" id="{648605FB-A451-8248-A092-0D5A0EBCD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10295">
            <a:off x="1638643" y="2015955"/>
            <a:ext cx="1256429" cy="12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anfare - Free music icons">
            <a:extLst>
              <a:ext uri="{FF2B5EF4-FFF2-40B4-BE49-F238E27FC236}">
                <a16:creationId xmlns:a16="http://schemas.microsoft.com/office/drawing/2014/main" id="{F9831392-AB53-DB47-9418-3E23F04F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9705" flipH="1">
            <a:off x="9462339" y="2015953"/>
            <a:ext cx="1256429" cy="12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08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958293-4F19-3449-A50D-F2D78D25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043" y="3136446"/>
            <a:ext cx="1154818" cy="585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87CD4-C02C-A745-92DD-56A5F5F06473}"/>
              </a:ext>
            </a:extLst>
          </p:cNvPr>
          <p:cNvSpPr txBox="1"/>
          <p:nvPr/>
        </p:nvSpPr>
        <p:spPr>
          <a:xfrm>
            <a:off x="2269312" y="3044279"/>
            <a:ext cx="1762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/>
              <a:t>사실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2A4F9-F532-CF46-8DC4-2777483404DB}"/>
              </a:ext>
            </a:extLst>
          </p:cNvPr>
          <p:cNvSpPr txBox="1"/>
          <p:nvPr/>
        </p:nvSpPr>
        <p:spPr>
          <a:xfrm>
            <a:off x="4614688" y="3044279"/>
            <a:ext cx="6388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/>
              <a:t>는 계산하기 힘들다</a:t>
            </a:r>
            <a:r>
              <a:rPr kumimoji="1" lang="en-US" altLang="ko-KR" sz="4400" dirty="0"/>
              <a:t>…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9986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100" name="Picture 4" descr="Home – So Type">
            <a:extLst>
              <a:ext uri="{FF2B5EF4-FFF2-40B4-BE49-F238E27FC236}">
                <a16:creationId xmlns:a16="http://schemas.microsoft.com/office/drawing/2014/main" id="{9B24A881-23B3-5E43-B8BA-69684279A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61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비디오 5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6D8A40C7-9D35-4030-83FB-290BC4BB1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410BA-0806-1049-B1CD-8147259FD51E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Variational Inference</a:t>
            </a:r>
          </a:p>
        </p:txBody>
      </p:sp>
    </p:spTree>
    <p:extLst>
      <p:ext uri="{BB962C8B-B14F-4D97-AF65-F5344CB8AC3E}">
        <p14:creationId xmlns:p14="http://schemas.microsoft.com/office/powerpoint/2010/main" val="239718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2800" b="1" dirty="0"/>
              <a:t>Variational Inference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C39AD30-740B-E44F-9C73-38F98A6A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2" y="1465462"/>
            <a:ext cx="6670002" cy="4647611"/>
          </a:xfrm>
          <a:prstGeom prst="rect">
            <a:avLst/>
          </a:prstGeom>
        </p:spPr>
      </p:pic>
      <p:pic>
        <p:nvPicPr>
          <p:cNvPr id="9218" name="Picture 2" descr="The ELBO in Variational Inference">
            <a:extLst>
              <a:ext uri="{FF2B5EF4-FFF2-40B4-BE49-F238E27FC236}">
                <a16:creationId xmlns:a16="http://schemas.microsoft.com/office/drawing/2014/main" id="{472746C8-F084-E144-935E-4889EFFE0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064" y="3429000"/>
            <a:ext cx="4640376" cy="27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F22B34-79E8-C54B-A3E9-4DE24B0734E2}"/>
              </a:ext>
            </a:extLst>
          </p:cNvPr>
          <p:cNvSpPr/>
          <p:nvPr/>
        </p:nvSpPr>
        <p:spPr>
          <a:xfrm flipV="1">
            <a:off x="1519881" y="3429000"/>
            <a:ext cx="4306915" cy="26102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74C2F2-520A-814B-875B-5BF5A778E5DB}"/>
              </a:ext>
            </a:extLst>
          </p:cNvPr>
          <p:cNvSpPr/>
          <p:nvPr/>
        </p:nvSpPr>
        <p:spPr>
          <a:xfrm flipV="1">
            <a:off x="3104480" y="4163727"/>
            <a:ext cx="1901360" cy="33485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6CBE71-17F5-7841-B0A9-8EE763BE1461}"/>
              </a:ext>
            </a:extLst>
          </p:cNvPr>
          <p:cNvSpPr/>
          <p:nvPr/>
        </p:nvSpPr>
        <p:spPr>
          <a:xfrm flipV="1">
            <a:off x="3356577" y="5486135"/>
            <a:ext cx="1901360" cy="42075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CFC0C1-C27E-574B-9C70-1D41B7A1D0E4}"/>
              </a:ext>
            </a:extLst>
          </p:cNvPr>
          <p:cNvSpPr/>
          <p:nvPr/>
        </p:nvSpPr>
        <p:spPr>
          <a:xfrm flipV="1">
            <a:off x="3200731" y="2467196"/>
            <a:ext cx="610382" cy="26102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E0427D-C1A5-F548-97FB-3C5BA458E9D7}"/>
              </a:ext>
            </a:extLst>
          </p:cNvPr>
          <p:cNvSpPr/>
          <p:nvPr/>
        </p:nvSpPr>
        <p:spPr>
          <a:xfrm flipV="1">
            <a:off x="2004892" y="2824785"/>
            <a:ext cx="3074366" cy="35138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190B4C-328F-B54E-9A70-6B7C53D8094F}"/>
              </a:ext>
            </a:extLst>
          </p:cNvPr>
          <p:cNvSpPr/>
          <p:nvPr/>
        </p:nvSpPr>
        <p:spPr>
          <a:xfrm>
            <a:off x="2062406" y="4558651"/>
            <a:ext cx="4198230" cy="22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5E78C5-8BC9-0743-8CDC-3E3617832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178" y="4558651"/>
            <a:ext cx="3074366" cy="3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40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2800" b="1" dirty="0"/>
              <a:t>Variational Inference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281A935-B99A-E44B-B1E1-EBF07555B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9" b="80856"/>
          <a:stretch/>
        </p:blipFill>
        <p:spPr>
          <a:xfrm>
            <a:off x="654474" y="1669363"/>
            <a:ext cx="5477859" cy="70850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43F7549-0A22-AC46-B490-21C2EC197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662" y="1669363"/>
            <a:ext cx="5382530" cy="382873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44EE69-99F0-BC4E-AD5D-E8BBC8D8D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7653" r="-69" b="46545"/>
          <a:stretch/>
        </p:blipFill>
        <p:spPr>
          <a:xfrm>
            <a:off x="385541" y="2557544"/>
            <a:ext cx="5477859" cy="954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3E2B7A-1B76-914A-AE09-13F56BF7BF43}"/>
              </a:ext>
            </a:extLst>
          </p:cNvPr>
          <p:cNvSpPr/>
          <p:nvPr/>
        </p:nvSpPr>
        <p:spPr>
          <a:xfrm flipV="1">
            <a:off x="5645915" y="1788751"/>
            <a:ext cx="217485" cy="219611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3E5C3-6057-AA4B-B317-1D7DDC6BE2D2}"/>
              </a:ext>
            </a:extLst>
          </p:cNvPr>
          <p:cNvSpPr/>
          <p:nvPr/>
        </p:nvSpPr>
        <p:spPr>
          <a:xfrm flipV="1">
            <a:off x="825848" y="1913809"/>
            <a:ext cx="3679407" cy="219612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CB66B9-A207-B547-BF01-1A6CA94EF222}"/>
              </a:ext>
            </a:extLst>
          </p:cNvPr>
          <p:cNvSpPr/>
          <p:nvPr/>
        </p:nvSpPr>
        <p:spPr>
          <a:xfrm flipV="1">
            <a:off x="1396178" y="1788751"/>
            <a:ext cx="1413767" cy="12505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493F7-DF4B-9A4C-8DDD-D2A17B581DE7}"/>
              </a:ext>
            </a:extLst>
          </p:cNvPr>
          <p:cNvSpPr/>
          <p:nvPr/>
        </p:nvSpPr>
        <p:spPr>
          <a:xfrm flipV="1">
            <a:off x="1808882" y="2556896"/>
            <a:ext cx="2269209" cy="21967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124D21-B0B1-5E4A-BF35-75BF1DE85648}"/>
              </a:ext>
            </a:extLst>
          </p:cNvPr>
          <p:cNvSpPr/>
          <p:nvPr/>
        </p:nvSpPr>
        <p:spPr>
          <a:xfrm flipV="1">
            <a:off x="6699094" y="1722008"/>
            <a:ext cx="1804159" cy="176547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4B651C-B565-C240-9B70-F9B0C4A2D03C}"/>
              </a:ext>
            </a:extLst>
          </p:cNvPr>
          <p:cNvSpPr/>
          <p:nvPr/>
        </p:nvSpPr>
        <p:spPr>
          <a:xfrm flipV="1">
            <a:off x="6651261" y="4892374"/>
            <a:ext cx="4408307" cy="353745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4AEC7-0FEC-5A40-919E-DD32B0DB4BA5}"/>
              </a:ext>
            </a:extLst>
          </p:cNvPr>
          <p:cNvSpPr txBox="1"/>
          <p:nvPr/>
        </p:nvSpPr>
        <p:spPr>
          <a:xfrm>
            <a:off x="8716833" y="2776572"/>
            <a:ext cx="2482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>
                <a:solidFill>
                  <a:schemeClr val="bg2">
                    <a:lumMod val="50000"/>
                  </a:schemeClr>
                </a:solidFill>
              </a:rPr>
              <a:t>Marginal term</a:t>
            </a:r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을 생략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2A67B-69FD-6944-A0AC-58477668933A}"/>
              </a:ext>
            </a:extLst>
          </p:cNvPr>
          <p:cNvSpPr txBox="1"/>
          <p:nvPr/>
        </p:nvSpPr>
        <p:spPr>
          <a:xfrm>
            <a:off x="9397174" y="3584981"/>
            <a:ext cx="2754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분모</a:t>
            </a:r>
            <a:r>
              <a:rPr kumimoji="1" lang="en-US" altLang="ko-KR" sz="1100" i="1" dirty="0">
                <a:solidFill>
                  <a:schemeClr val="bg2">
                    <a:lumMod val="50000"/>
                  </a:schemeClr>
                </a:solidFill>
              </a:rPr>
              <a:t>term</a:t>
            </a:r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을 치환</a:t>
            </a:r>
            <a:r>
              <a:rPr kumimoji="1" lang="en-US" altLang="ko-KR" sz="1100" i="1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 분자를 합으로 분해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91A3B-9BBB-1545-9B31-79C4595EC0C4}"/>
              </a:ext>
            </a:extLst>
          </p:cNvPr>
          <p:cNvSpPr txBox="1"/>
          <p:nvPr/>
        </p:nvSpPr>
        <p:spPr>
          <a:xfrm>
            <a:off x="9729784" y="4177946"/>
            <a:ext cx="2754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err="1">
                <a:solidFill>
                  <a:schemeClr val="bg2">
                    <a:lumMod val="50000"/>
                  </a:schemeClr>
                </a:solidFill>
              </a:rPr>
              <a:t>p.d.f.</a:t>
            </a:r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가 </a:t>
            </a:r>
            <a:r>
              <a:rPr kumimoji="1" lang="en-US" altLang="ko-KR" sz="1100" i="1" dirty="0">
                <a:solidFill>
                  <a:schemeClr val="bg2">
                    <a:lumMod val="50000"/>
                  </a:schemeClr>
                </a:solidFill>
              </a:rPr>
              <a:t>sum to1</a:t>
            </a:r>
            <a:r>
              <a:rPr kumimoji="1" lang="ko-KR" altLang="en-US" sz="1100" i="1" dirty="0" err="1">
                <a:solidFill>
                  <a:schemeClr val="bg2">
                    <a:lumMod val="50000"/>
                  </a:schemeClr>
                </a:solidFill>
              </a:rPr>
              <a:t>인점을</a:t>
            </a:r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kumimoji="1" lang="en-US" altLang="ko-KR" sz="1100" i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이용 </a:t>
            </a:r>
          </a:p>
        </p:txBody>
      </p:sp>
    </p:spTree>
    <p:extLst>
      <p:ext uri="{BB962C8B-B14F-4D97-AF65-F5344CB8AC3E}">
        <p14:creationId xmlns:p14="http://schemas.microsoft.com/office/powerpoint/2010/main" val="308211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2800" b="1" dirty="0"/>
              <a:t>Variational Inference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C8A7B2-F0EC-5B4C-8D7F-4CB4AA7E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2" y="1295905"/>
            <a:ext cx="5715184" cy="4599249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8A6BD22-5F67-CB43-8965-BAC22B3C0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70" y="1295905"/>
            <a:ext cx="5614321" cy="2165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04677-D9AF-FE49-977C-852A3FFAD16B}"/>
              </a:ext>
            </a:extLst>
          </p:cNvPr>
          <p:cNvSpPr txBox="1"/>
          <p:nvPr/>
        </p:nvSpPr>
        <p:spPr>
          <a:xfrm>
            <a:off x="2284199" y="3466386"/>
            <a:ext cx="2754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i="1" dirty="0" err="1">
                <a:solidFill>
                  <a:schemeClr val="bg2">
                    <a:lumMod val="50000"/>
                  </a:schemeClr>
                </a:solidFill>
              </a:rPr>
              <a:t>기댓값의</a:t>
            </a:r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 정의와 </a:t>
            </a:r>
            <a:r>
              <a:rPr kumimoji="1" lang="ko-KR" altLang="en-US" sz="1100" i="1" dirty="0" err="1">
                <a:solidFill>
                  <a:schemeClr val="bg2">
                    <a:lumMod val="50000"/>
                  </a:schemeClr>
                </a:solidFill>
              </a:rPr>
              <a:t>합성합수</a:t>
            </a:r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ko-KR" altLang="en-US" sz="1100" i="1" dirty="0" err="1">
                <a:solidFill>
                  <a:schemeClr val="bg2">
                    <a:lumMod val="50000"/>
                  </a:schemeClr>
                </a:solidFill>
              </a:rPr>
              <a:t>미분법을</a:t>
            </a:r>
            <a:r>
              <a:rPr kumimoji="1" lang="ko-KR" altLang="en-US" sz="1100" i="1" dirty="0">
                <a:solidFill>
                  <a:schemeClr val="bg2">
                    <a:lumMod val="50000"/>
                  </a:schemeClr>
                </a:solidFill>
              </a:rPr>
              <a:t> 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05FBAA-1FEC-D142-903C-159FD6E257F2}"/>
              </a:ext>
            </a:extLst>
          </p:cNvPr>
          <p:cNvSpPr/>
          <p:nvPr/>
        </p:nvSpPr>
        <p:spPr>
          <a:xfrm flipV="1">
            <a:off x="2794702" y="1506171"/>
            <a:ext cx="2564884" cy="26161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5F99BA-D94A-CE4F-A249-7752BE2F4009}"/>
              </a:ext>
            </a:extLst>
          </p:cNvPr>
          <p:cNvSpPr/>
          <p:nvPr/>
        </p:nvSpPr>
        <p:spPr>
          <a:xfrm flipV="1">
            <a:off x="2874796" y="1735928"/>
            <a:ext cx="1757274" cy="21026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44EE7C-061A-EC40-9021-01B2C0EDF7B1}"/>
              </a:ext>
            </a:extLst>
          </p:cNvPr>
          <p:cNvSpPr/>
          <p:nvPr/>
        </p:nvSpPr>
        <p:spPr>
          <a:xfrm flipV="1">
            <a:off x="1037427" y="2585231"/>
            <a:ext cx="3694759" cy="21026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91B682-A560-A843-BD80-7D64DE8DC9E6}"/>
              </a:ext>
            </a:extLst>
          </p:cNvPr>
          <p:cNvSpPr/>
          <p:nvPr/>
        </p:nvSpPr>
        <p:spPr>
          <a:xfrm flipV="1">
            <a:off x="1490178" y="5405479"/>
            <a:ext cx="3095172" cy="21026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292F99-2AD6-9C4E-9B00-17ABCEFBC374}"/>
              </a:ext>
            </a:extLst>
          </p:cNvPr>
          <p:cNvSpPr/>
          <p:nvPr/>
        </p:nvSpPr>
        <p:spPr>
          <a:xfrm flipV="1">
            <a:off x="2256475" y="5166356"/>
            <a:ext cx="2235432" cy="21026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C3D42-A932-034B-8F53-B7C1BBC42F7B}"/>
              </a:ext>
            </a:extLst>
          </p:cNvPr>
          <p:cNvSpPr/>
          <p:nvPr/>
        </p:nvSpPr>
        <p:spPr>
          <a:xfrm flipV="1">
            <a:off x="7261202" y="2374965"/>
            <a:ext cx="2790524" cy="288142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772064-7283-5240-9FF2-AFEE274EABCE}"/>
              </a:ext>
            </a:extLst>
          </p:cNvPr>
          <p:cNvSpPr/>
          <p:nvPr/>
        </p:nvSpPr>
        <p:spPr>
          <a:xfrm flipV="1">
            <a:off x="8509886" y="1354913"/>
            <a:ext cx="1735399" cy="151257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539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9410BA-0806-1049-B1CD-8147259FD51E}"/>
              </a:ext>
            </a:extLst>
          </p:cNvPr>
          <p:cNvSpPr txBox="1"/>
          <p:nvPr/>
        </p:nvSpPr>
        <p:spPr>
          <a:xfrm>
            <a:off x="2155371" y="3081647"/>
            <a:ext cx="8253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4000" b="1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81561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1" y="511628"/>
            <a:ext cx="63453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ko-KR" altLang="en-US" sz="2800" b="1" dirty="0"/>
              <a:t>못 다뤘지만 중요한 내용들</a:t>
            </a:r>
            <a:endParaRPr kumimoji="1" lang="en-US" altLang="ko-KR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9868A-FDB1-CD45-892C-5AAE15ECAFBE}"/>
              </a:ext>
            </a:extLst>
          </p:cNvPr>
          <p:cNvSpPr txBox="1"/>
          <p:nvPr/>
        </p:nvSpPr>
        <p:spPr>
          <a:xfrm>
            <a:off x="985651" y="2054431"/>
            <a:ext cx="9755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3600" dirty="0"/>
              <a:t>PGM(</a:t>
            </a:r>
            <a:r>
              <a:rPr lang="en" altLang="ko-KR" sz="3600" dirty="0"/>
              <a:t>probabilistic graphical models</a:t>
            </a:r>
            <a:r>
              <a:rPr kumimoji="1" lang="en-US" altLang="ko-KR" sz="3600" dirty="0"/>
              <a:t>)</a:t>
            </a:r>
          </a:p>
          <a:p>
            <a:pPr marL="285750" indent="-285750">
              <a:buFontTx/>
              <a:buChar char="-"/>
            </a:pPr>
            <a:r>
              <a:rPr lang="en" altLang="ko-KR" sz="3600" dirty="0"/>
              <a:t>Prior setting</a:t>
            </a:r>
          </a:p>
          <a:p>
            <a:pPr marL="285750" indent="-285750">
              <a:buFontTx/>
              <a:buChar char="-"/>
            </a:pPr>
            <a:r>
              <a:rPr lang="en" altLang="ko-KR" sz="3600" dirty="0"/>
              <a:t>Monte </a:t>
            </a:r>
            <a:r>
              <a:rPr lang="en" altLang="ko-KR" sz="3600" dirty="0" err="1"/>
              <a:t>carlo</a:t>
            </a:r>
            <a:r>
              <a:rPr lang="en" altLang="ko-KR" sz="3600" dirty="0"/>
              <a:t> method</a:t>
            </a:r>
          </a:p>
          <a:p>
            <a:pPr marL="285750" indent="-285750">
              <a:buFontTx/>
              <a:buChar char="-"/>
            </a:pPr>
            <a:r>
              <a:rPr kumimoji="1" lang="en" altLang="ko-KR" sz="3600" dirty="0"/>
              <a:t>…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9618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510BBE9-E476-F447-897C-F794355B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79610"/>
            <a:ext cx="10905066" cy="32987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05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4" name="Picture 4" descr="white daisy flowers and thank you tag, map, chamomile, daisies, HD wallpaper">
            <a:extLst>
              <a:ext uri="{FF2B5EF4-FFF2-40B4-BE49-F238E27FC236}">
                <a16:creationId xmlns:a16="http://schemas.microsoft.com/office/drawing/2014/main" id="{F2D925F1-C5E4-784B-A265-F279859ED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4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D8A8C11-5A17-AD47-8FF3-FE6765FDA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214"/>
            <a:ext cx="12192000" cy="2411430"/>
          </a:xfrm>
          <a:prstGeom prst="rect">
            <a:avLst/>
          </a:prstGeom>
        </p:spPr>
      </p:pic>
      <p:sp>
        <p:nvSpPr>
          <p:cNvPr id="5" name="십자형[C] 4">
            <a:extLst>
              <a:ext uri="{FF2B5EF4-FFF2-40B4-BE49-F238E27FC236}">
                <a16:creationId xmlns:a16="http://schemas.microsoft.com/office/drawing/2014/main" id="{8F0326D0-503F-CC42-BB50-CDE5934595B2}"/>
              </a:ext>
            </a:extLst>
          </p:cNvPr>
          <p:cNvSpPr/>
          <p:nvPr/>
        </p:nvSpPr>
        <p:spPr>
          <a:xfrm>
            <a:off x="5638800" y="3429000"/>
            <a:ext cx="914400" cy="914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C3800E7-408F-BE4B-8EE9-2E7805280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9263"/>
            <a:ext cx="12192000" cy="22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3A2C9-1256-464C-8FDF-76CC50D9A505}"/>
              </a:ext>
            </a:extLst>
          </p:cNvPr>
          <p:cNvSpPr txBox="1"/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목차</a:t>
            </a:r>
            <a:endParaRPr kumimoji="1" lang="en-US" altLang="ko-KR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ko-KR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ko-KR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7B2F4-5789-574C-99FC-AC0F00FA5198}"/>
              </a:ext>
            </a:extLst>
          </p:cNvPr>
          <p:cNvSpPr txBox="1"/>
          <p:nvPr/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 err="1"/>
              <a:t>베이지안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기초</a:t>
            </a:r>
            <a:br>
              <a:rPr kumimoji="1" lang="en-US" altLang="ko-KR" sz="1400" dirty="0"/>
            </a:br>
            <a:endParaRPr kumimoji="1" lang="en-US" altLang="ko-KR" sz="14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현대 </a:t>
            </a:r>
            <a:r>
              <a:rPr kumimoji="1" lang="en-US" altLang="ko-KR" sz="1400" dirty="0"/>
              <a:t>deep learning </a:t>
            </a:r>
            <a:r>
              <a:rPr kumimoji="1" lang="ko-KR" altLang="en-US" sz="1400" dirty="0"/>
              <a:t>모델의 문제점</a:t>
            </a:r>
            <a:endParaRPr kumimoji="1" lang="en-US" altLang="ko-KR" sz="14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Bayesian neural network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Prediction for BNN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BNN</a:t>
            </a:r>
            <a:r>
              <a:rPr kumimoji="1" lang="ko-KR" altLang="en-US" sz="1400" dirty="0"/>
              <a:t>의 장점</a:t>
            </a:r>
            <a:endParaRPr kumimoji="1" lang="en-US" altLang="ko-KR" sz="1400" dirty="0"/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Variational Inference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Wrap up</a:t>
            </a:r>
            <a:br>
              <a:rPr kumimoji="1" lang="en-US" altLang="ko-KR" sz="1400" dirty="0"/>
            </a:br>
            <a:endParaRPr kumimoji="1" lang="en-US" altLang="ko-KR" sz="14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576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비디오 4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FE75422E-7492-4FD9-B3B3-45EEE8243A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EE496-D216-D747-9BE4-2EC342666538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베이지안</a:t>
            </a:r>
            <a:r>
              <a:rPr kumimoji="1" lang="en-US" altLang="ko-KR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190563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2" y="511628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/>
              <a:t>베이지안</a:t>
            </a:r>
            <a:r>
              <a:rPr kumimoji="1" lang="ko-KR" altLang="en-US" sz="2800" b="1" dirty="0"/>
              <a:t> 기초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A129E2-DDFA-304E-BF8D-D6414DA63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3" b="54682"/>
          <a:stretch/>
        </p:blipFill>
        <p:spPr>
          <a:xfrm>
            <a:off x="393378" y="1490597"/>
            <a:ext cx="5925441" cy="92468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9D0707C-5E41-1E47-861B-1CC09889E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271"/>
          <a:stretch/>
        </p:blipFill>
        <p:spPr>
          <a:xfrm>
            <a:off x="450670" y="3724761"/>
            <a:ext cx="6038953" cy="237964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B4ED5AE-035F-1641-8FF0-289AE2908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72" t="49806"/>
          <a:stretch/>
        </p:blipFill>
        <p:spPr>
          <a:xfrm>
            <a:off x="450670" y="2617496"/>
            <a:ext cx="4975174" cy="102417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11C0200-6C1D-B649-BBBA-C225A0400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030" r="39407"/>
          <a:stretch/>
        </p:blipFill>
        <p:spPr>
          <a:xfrm>
            <a:off x="6489623" y="4318311"/>
            <a:ext cx="3597400" cy="207902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0EF07C2-3752-7643-83E9-B46DC9A9EC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3" t="40330" r="32853" b="14231"/>
          <a:stretch/>
        </p:blipFill>
        <p:spPr>
          <a:xfrm>
            <a:off x="6766158" y="2224300"/>
            <a:ext cx="3178928" cy="15729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A9A726-7896-4D40-A694-26701942EE50}"/>
              </a:ext>
            </a:extLst>
          </p:cNvPr>
          <p:cNvSpPr/>
          <p:nvPr/>
        </p:nvSpPr>
        <p:spPr>
          <a:xfrm>
            <a:off x="3699164" y="4318311"/>
            <a:ext cx="2018805" cy="23587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225681-43EE-4E4D-A7E2-612A301677A8}"/>
              </a:ext>
            </a:extLst>
          </p:cNvPr>
          <p:cNvSpPr/>
          <p:nvPr/>
        </p:nvSpPr>
        <p:spPr>
          <a:xfrm>
            <a:off x="1048988" y="2917460"/>
            <a:ext cx="2816430" cy="60357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43EC2-37CF-284A-9146-2F18625B416C}"/>
              </a:ext>
            </a:extLst>
          </p:cNvPr>
          <p:cNvSpPr/>
          <p:nvPr/>
        </p:nvSpPr>
        <p:spPr>
          <a:xfrm>
            <a:off x="411191" y="1490597"/>
            <a:ext cx="1649178" cy="50078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0F3DF4C1-C07E-244F-9E88-4D8E00E6B4F1}"/>
              </a:ext>
            </a:extLst>
          </p:cNvPr>
          <p:cNvCxnSpPr>
            <a:endCxn id="13" idx="1"/>
          </p:cNvCxnSpPr>
          <p:nvPr/>
        </p:nvCxnSpPr>
        <p:spPr>
          <a:xfrm flipV="1">
            <a:off x="4744192" y="3010797"/>
            <a:ext cx="2021966" cy="13075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2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2" y="511628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/>
              <a:t>베이지안</a:t>
            </a:r>
            <a:r>
              <a:rPr kumimoji="1" lang="ko-KR" altLang="en-US" sz="2800" b="1" dirty="0"/>
              <a:t> 기초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836E1E4-ABBB-C442-A49A-B4400C71A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2" t="49806"/>
          <a:stretch/>
        </p:blipFill>
        <p:spPr>
          <a:xfrm>
            <a:off x="6716096" y="2869745"/>
            <a:ext cx="4975174" cy="102417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D2312DC-5F8E-6243-9232-DCF87A7EA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6" y="1542508"/>
            <a:ext cx="6180944" cy="5025227"/>
          </a:xfrm>
          <a:prstGeom prst="rect">
            <a:avLst/>
          </a:prstGeom>
        </p:spPr>
      </p:pic>
      <p:pic>
        <p:nvPicPr>
          <p:cNvPr id="16386" name="Picture 2" descr="별 헤는 밤&amp;#39;과 피자 : 신동아">
            <a:extLst>
              <a:ext uri="{FF2B5EF4-FFF2-40B4-BE49-F238E27FC236}">
                <a16:creationId xmlns:a16="http://schemas.microsoft.com/office/drawing/2014/main" id="{7EC7B001-D249-454F-95B8-F11815B4B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0" t="4966"/>
          <a:stretch/>
        </p:blipFill>
        <p:spPr bwMode="auto">
          <a:xfrm>
            <a:off x="6025351" y="187731"/>
            <a:ext cx="2584950" cy="22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32E862-4C15-1845-93E5-FF9C2D5D63F0}"/>
              </a:ext>
            </a:extLst>
          </p:cNvPr>
          <p:cNvSpPr/>
          <p:nvPr/>
        </p:nvSpPr>
        <p:spPr>
          <a:xfrm>
            <a:off x="1098469" y="2327564"/>
            <a:ext cx="516576" cy="237507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6448B6-81BA-EA4B-88C4-CFDD8E33018B}"/>
              </a:ext>
            </a:extLst>
          </p:cNvPr>
          <p:cNvSpPr/>
          <p:nvPr/>
        </p:nvSpPr>
        <p:spPr>
          <a:xfrm flipV="1">
            <a:off x="1791196" y="2762805"/>
            <a:ext cx="3873334" cy="21388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87EDA-4F88-2A4F-9819-16202DF4B898}"/>
              </a:ext>
            </a:extLst>
          </p:cNvPr>
          <p:cNvSpPr/>
          <p:nvPr/>
        </p:nvSpPr>
        <p:spPr>
          <a:xfrm flipV="1">
            <a:off x="1615045" y="1542508"/>
            <a:ext cx="1727859" cy="27739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F9A480-B19A-2C4E-A78A-0BB6D0C06D28}"/>
              </a:ext>
            </a:extLst>
          </p:cNvPr>
          <p:cNvSpPr/>
          <p:nvPr/>
        </p:nvSpPr>
        <p:spPr>
          <a:xfrm flipV="1">
            <a:off x="3481752" y="2029508"/>
            <a:ext cx="733988" cy="21388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9A09A285-C917-A940-8EDE-B74DF6E9D228}"/>
              </a:ext>
            </a:extLst>
          </p:cNvPr>
          <p:cNvCxnSpPr>
            <a:stCxn id="12" idx="2"/>
            <a:endCxn id="16386" idx="2"/>
          </p:cNvCxnSpPr>
          <p:nvPr/>
        </p:nvCxnSpPr>
        <p:spPr>
          <a:xfrm rot="5400000" flipH="1" flipV="1">
            <a:off x="5336254" y="781234"/>
            <a:ext cx="373180" cy="35899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7504A1-7293-5248-9CA4-B40BFAEE6023}"/>
              </a:ext>
            </a:extLst>
          </p:cNvPr>
          <p:cNvSpPr/>
          <p:nvPr/>
        </p:nvSpPr>
        <p:spPr>
          <a:xfrm>
            <a:off x="11265726" y="3303478"/>
            <a:ext cx="348342" cy="251043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2F1882-5100-684B-98DD-636023C3D183}"/>
              </a:ext>
            </a:extLst>
          </p:cNvPr>
          <p:cNvSpPr/>
          <p:nvPr/>
        </p:nvSpPr>
        <p:spPr>
          <a:xfrm>
            <a:off x="9328068" y="3485566"/>
            <a:ext cx="457199" cy="251043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FA6681-7372-834E-B2A7-0BE9A94C27EC}"/>
              </a:ext>
            </a:extLst>
          </p:cNvPr>
          <p:cNvSpPr/>
          <p:nvPr/>
        </p:nvSpPr>
        <p:spPr>
          <a:xfrm>
            <a:off x="1098469" y="3479981"/>
            <a:ext cx="783770" cy="237507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04494F-ABBA-D745-B451-74B2C866091B}"/>
              </a:ext>
            </a:extLst>
          </p:cNvPr>
          <p:cNvSpPr/>
          <p:nvPr/>
        </p:nvSpPr>
        <p:spPr>
          <a:xfrm>
            <a:off x="2384962" y="4653456"/>
            <a:ext cx="2014845" cy="399495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5D94B3-DBC2-9F44-8773-B94A2D861BF7}"/>
              </a:ext>
            </a:extLst>
          </p:cNvPr>
          <p:cNvSpPr/>
          <p:nvPr/>
        </p:nvSpPr>
        <p:spPr>
          <a:xfrm>
            <a:off x="2384961" y="5346731"/>
            <a:ext cx="2014845" cy="21388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021C31-6E72-6640-ABD7-64F751B7A473}"/>
              </a:ext>
            </a:extLst>
          </p:cNvPr>
          <p:cNvSpPr/>
          <p:nvPr/>
        </p:nvSpPr>
        <p:spPr>
          <a:xfrm>
            <a:off x="5017929" y="5346731"/>
            <a:ext cx="1489750" cy="21388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33FE99-3497-5546-8427-09B6AF16EC38}"/>
              </a:ext>
            </a:extLst>
          </p:cNvPr>
          <p:cNvSpPr/>
          <p:nvPr/>
        </p:nvSpPr>
        <p:spPr>
          <a:xfrm>
            <a:off x="2478974" y="6133348"/>
            <a:ext cx="1849582" cy="33276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26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8D528-553A-FB4C-BDE2-CC5B2F79491A}"/>
              </a:ext>
            </a:extLst>
          </p:cNvPr>
          <p:cNvSpPr txBox="1"/>
          <p:nvPr/>
        </p:nvSpPr>
        <p:spPr>
          <a:xfrm>
            <a:off x="631372" y="511628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/>
              <a:t>베이지안 기초</a:t>
            </a:r>
            <a:endParaRPr kumimoji="1" lang="ko-KR" altLang="en-US"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135225-188E-E342-8EE6-D9D86E326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1" b="90452"/>
          <a:stretch/>
        </p:blipFill>
        <p:spPr>
          <a:xfrm>
            <a:off x="388257" y="1126040"/>
            <a:ext cx="7691031" cy="5232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54F52C0-0BCC-DB49-BD5F-36CB519A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4"/>
          <a:stretch/>
        </p:blipFill>
        <p:spPr>
          <a:xfrm>
            <a:off x="157205" y="1920388"/>
            <a:ext cx="6216815" cy="3811572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E097399-1FB3-E84A-9C5B-071F9A50CC27}"/>
              </a:ext>
            </a:extLst>
          </p:cNvPr>
          <p:cNvGrpSpPr/>
          <p:nvPr/>
        </p:nvGrpSpPr>
        <p:grpSpPr>
          <a:xfrm>
            <a:off x="5980581" y="1958950"/>
            <a:ext cx="5823377" cy="3709107"/>
            <a:chOff x="627197" y="1415442"/>
            <a:chExt cx="8329409" cy="4960306"/>
          </a:xfrm>
        </p:grpSpPr>
        <p:pic>
          <p:nvPicPr>
            <p:cNvPr id="43" name="그림 42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9F30A1-B7FC-7B4C-86C4-9FDABB9C1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3" b="61596"/>
            <a:stretch/>
          </p:blipFill>
          <p:spPr>
            <a:xfrm>
              <a:off x="627197" y="1415442"/>
              <a:ext cx="7903028" cy="1777938"/>
            </a:xfrm>
            <a:prstGeom prst="rect">
              <a:avLst/>
            </a:prstGeom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969F3CA-E3DB-794C-9788-4958AEB77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0" b="86152"/>
            <a:stretch/>
          </p:blipFill>
          <p:spPr>
            <a:xfrm>
              <a:off x="914402" y="3193379"/>
              <a:ext cx="6596742" cy="589481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5B523BB0-19FC-6F4E-B0A1-B61B1FC9C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649" t="23709" r="15340" b="2318"/>
            <a:stretch/>
          </p:blipFill>
          <p:spPr>
            <a:xfrm>
              <a:off x="6125724" y="3782860"/>
              <a:ext cx="2830882" cy="2592888"/>
            </a:xfrm>
            <a:prstGeom prst="rect">
              <a:avLst/>
            </a:prstGeom>
          </p:spPr>
        </p:pic>
        <p:pic>
          <p:nvPicPr>
            <p:cNvPr id="46" name="그림 4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974C4BD-3226-124A-BC36-AD1885E50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63" t="40330" r="32853" b="14231"/>
            <a:stretch/>
          </p:blipFill>
          <p:spPr>
            <a:xfrm>
              <a:off x="1177447" y="4033381"/>
              <a:ext cx="4546948" cy="2103615"/>
            </a:xfrm>
            <a:prstGeom prst="rect">
              <a:avLst/>
            </a:prstGeom>
          </p:spPr>
        </p:pic>
      </p:grp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36666C2-DB08-234F-8DAC-90B54EEFDD80}"/>
              </a:ext>
            </a:extLst>
          </p:cNvPr>
          <p:cNvCxnSpPr>
            <a:cxnSpLocks/>
          </p:cNvCxnSpPr>
          <p:nvPr/>
        </p:nvCxnSpPr>
        <p:spPr>
          <a:xfrm>
            <a:off x="5980581" y="1958950"/>
            <a:ext cx="0" cy="406640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F9DB67-1ABB-8347-99B0-91F0B27BBFD2}"/>
              </a:ext>
            </a:extLst>
          </p:cNvPr>
          <p:cNvSpPr/>
          <p:nvPr/>
        </p:nvSpPr>
        <p:spPr>
          <a:xfrm>
            <a:off x="2810392" y="3050909"/>
            <a:ext cx="1209393" cy="440436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45AC74-7E51-9D4D-B0A9-8DB92EFC7B6E}"/>
              </a:ext>
            </a:extLst>
          </p:cNvPr>
          <p:cNvSpPr/>
          <p:nvPr/>
        </p:nvSpPr>
        <p:spPr>
          <a:xfrm>
            <a:off x="486788" y="2012868"/>
            <a:ext cx="1175758" cy="28302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FAD1C9-27D8-7045-8385-25AA38CE3D19}"/>
              </a:ext>
            </a:extLst>
          </p:cNvPr>
          <p:cNvSpPr/>
          <p:nvPr/>
        </p:nvSpPr>
        <p:spPr>
          <a:xfrm>
            <a:off x="6181376" y="2012868"/>
            <a:ext cx="1175758" cy="28302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922A7B-49D3-5340-9C12-F025E4943218}"/>
              </a:ext>
            </a:extLst>
          </p:cNvPr>
          <p:cNvSpPr/>
          <p:nvPr/>
        </p:nvSpPr>
        <p:spPr>
          <a:xfrm>
            <a:off x="7366865" y="2559131"/>
            <a:ext cx="3095296" cy="201069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54BDFB-434D-7841-952E-B1300F446EBB}"/>
              </a:ext>
            </a:extLst>
          </p:cNvPr>
          <p:cNvSpPr/>
          <p:nvPr/>
        </p:nvSpPr>
        <p:spPr>
          <a:xfrm>
            <a:off x="9824791" y="3790901"/>
            <a:ext cx="1599271" cy="295110"/>
          </a:xfrm>
          <a:prstGeom prst="rect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639464-C825-2A44-8183-6D61D6EF6C80}"/>
              </a:ext>
            </a:extLst>
          </p:cNvPr>
          <p:cNvSpPr/>
          <p:nvPr/>
        </p:nvSpPr>
        <p:spPr>
          <a:xfrm>
            <a:off x="7427936" y="3429000"/>
            <a:ext cx="2309830" cy="18349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C2ABD9-D762-1E49-96FD-40E36ECCFEFE}"/>
              </a:ext>
            </a:extLst>
          </p:cNvPr>
          <p:cNvSpPr/>
          <p:nvPr/>
        </p:nvSpPr>
        <p:spPr>
          <a:xfrm>
            <a:off x="2343402" y="4793078"/>
            <a:ext cx="2143372" cy="506707"/>
          </a:xfrm>
          <a:prstGeom prst="rect">
            <a:avLst/>
          </a:prstGeom>
          <a:solidFill>
            <a:schemeClr val="accent6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5738A2-2526-3C4C-B3D5-0F1F710BD45A}"/>
              </a:ext>
            </a:extLst>
          </p:cNvPr>
          <p:cNvSpPr/>
          <p:nvPr/>
        </p:nvSpPr>
        <p:spPr>
          <a:xfrm>
            <a:off x="1945914" y="4137536"/>
            <a:ext cx="2143372" cy="183498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596DC-8B0D-DF45-B9C8-5F06991DC982}"/>
              </a:ext>
            </a:extLst>
          </p:cNvPr>
          <p:cNvSpPr/>
          <p:nvPr/>
        </p:nvSpPr>
        <p:spPr>
          <a:xfrm>
            <a:off x="11122698" y="4329444"/>
            <a:ext cx="301364" cy="180744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4ACCCCC7-D400-B546-9915-3985BF69EA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86776" y="4329444"/>
            <a:ext cx="3218452" cy="7364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DB9687F2-1D32-4547-8B86-BF39C836707D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6984605" y="3938456"/>
            <a:ext cx="2840186" cy="1071332"/>
          </a:xfrm>
          <a:prstGeom prst="bentConnector3">
            <a:avLst>
              <a:gd name="adj1" fmla="val 90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C0DF4C-C177-B946-AE3D-5B698313B4AA}"/>
              </a:ext>
            </a:extLst>
          </p:cNvPr>
          <p:cNvSpPr/>
          <p:nvPr/>
        </p:nvSpPr>
        <p:spPr>
          <a:xfrm>
            <a:off x="6413001" y="4420772"/>
            <a:ext cx="1061387" cy="610938"/>
          </a:xfrm>
          <a:prstGeom prst="rect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6A6B76-362C-EC4C-AF85-245D960D7B5D}"/>
              </a:ext>
            </a:extLst>
          </p:cNvPr>
          <p:cNvSpPr/>
          <p:nvPr/>
        </p:nvSpPr>
        <p:spPr>
          <a:xfrm>
            <a:off x="7681833" y="4003486"/>
            <a:ext cx="1061387" cy="610938"/>
          </a:xfrm>
          <a:prstGeom prst="rect">
            <a:avLst/>
          </a:prstGeom>
          <a:solidFill>
            <a:schemeClr val="accent6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45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9410BA-0806-1049-B1CD-8147259FD51E}"/>
              </a:ext>
            </a:extLst>
          </p:cNvPr>
          <p:cNvSpPr txBox="1"/>
          <p:nvPr/>
        </p:nvSpPr>
        <p:spPr>
          <a:xfrm>
            <a:off x="2155371" y="3081647"/>
            <a:ext cx="8253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/>
              <a:t>현대 </a:t>
            </a:r>
            <a:r>
              <a:rPr kumimoji="1" lang="en-US" altLang="ko-KR" sz="4000" b="1" dirty="0"/>
              <a:t>deep learning </a:t>
            </a:r>
            <a:r>
              <a:rPr kumimoji="1" lang="ko-KR" altLang="en-US" sz="4000" b="1" dirty="0"/>
              <a:t>모델의 문제점</a:t>
            </a:r>
            <a:endParaRPr kumimoji="1"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547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170</Words>
  <Application>Microsoft Macintosh PowerPoint</Application>
  <PresentationFormat>와이드스크린</PresentationFormat>
  <Paragraphs>62</Paragraphs>
  <Slides>29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Tyler</dc:creator>
  <cp:lastModifiedBy>Tyler</cp:lastModifiedBy>
  <cp:revision>205</cp:revision>
  <dcterms:created xsi:type="dcterms:W3CDTF">2022-01-02T11:58:13Z</dcterms:created>
  <dcterms:modified xsi:type="dcterms:W3CDTF">2022-01-02T15:37:18Z</dcterms:modified>
</cp:coreProperties>
</file>